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Fira Sans"/>
      <p:regular r:id="rId24"/>
      <p:bold r:id="rId25"/>
      <p:italic r:id="rId26"/>
      <p:boldItalic r:id="rId27"/>
    </p:embeddedFont>
    <p:embeddedFont>
      <p:font typeface="Fira Sans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FiraSans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-italic.fntdata"/><Relationship Id="rId25" Type="http://schemas.openxmlformats.org/officeDocument/2006/relationships/font" Target="fonts/FiraSans-bold.fntdata"/><Relationship Id="rId28" Type="http://schemas.openxmlformats.org/officeDocument/2006/relationships/font" Target="fonts/FiraSansLight-regular.fntdata"/><Relationship Id="rId27" Type="http://schemas.openxmlformats.org/officeDocument/2006/relationships/font" Target="fonts/Fira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Light-boldItalic.fntdata"/><Relationship Id="rId30" Type="http://schemas.openxmlformats.org/officeDocument/2006/relationships/font" Target="fonts/FiraSans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9d831981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9d831981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d831981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9d831981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9d831981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9d831981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9d831981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9d831981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9d831981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9d831981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9d831981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9d831981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9d831981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9d83198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9d831981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9d831981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9d831981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9d831981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9d831981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9d831981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9d831981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9d831981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9d831981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9d831981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9d831981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9d831981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8.jp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5258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26" y="3990576"/>
            <a:ext cx="1766200" cy="7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152" y="0"/>
            <a:ext cx="72738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04800" y="304800"/>
            <a:ext cx="635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EFCFF"/>
                </a:solidFill>
                <a:latin typeface="Fira Sans"/>
                <a:ea typeface="Fira Sans"/>
                <a:cs typeface="Fira Sans"/>
                <a:sym typeface="Fira Sans"/>
              </a:rPr>
              <a:t>Введение в компьютерное зрение</a:t>
            </a:r>
            <a:endParaRPr sz="3000">
              <a:solidFill>
                <a:srgbClr val="AB93C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291925" y="293225"/>
            <a:ext cx="549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Анализ связных компонент</a:t>
            </a:r>
            <a:endParaRPr>
              <a:solidFill>
                <a:srgbClr val="552582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399" y="999660"/>
            <a:ext cx="2273622" cy="15180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504125" y="1099725"/>
            <a:ext cx="53754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Разбиение  на связные области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Фильтрация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Критерии - площадь, ширина/высота, плотность, округлость и т.д.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950" y="3087859"/>
            <a:ext cx="898730" cy="7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8973" y="3087840"/>
            <a:ext cx="928218" cy="7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4016" y="3081170"/>
            <a:ext cx="928221" cy="79715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963750" y="3963426"/>
            <a:ext cx="1559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EFC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Связная компонента</a:t>
            </a:r>
            <a:endParaRPr sz="1200">
              <a:solidFill>
                <a:srgbClr val="FEFC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2627050" y="3981525"/>
            <a:ext cx="1098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EFC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4-связность</a:t>
            </a:r>
            <a:endParaRPr sz="1200">
              <a:solidFill>
                <a:srgbClr val="FEFC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4447826" y="3981525"/>
            <a:ext cx="1083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EFC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8-связность</a:t>
            </a:r>
            <a:endParaRPr sz="1200">
              <a:solidFill>
                <a:srgbClr val="FEFC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397" y="2768216"/>
            <a:ext cx="2273627" cy="151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291925" y="293225"/>
            <a:ext cx="507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Слабые стороны RGB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727650" y="1123658"/>
            <a:ext cx="76887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675" y="1123651"/>
            <a:ext cx="2754079" cy="26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75" y="1645888"/>
            <a:ext cx="3740869" cy="265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/>
        </p:nvSpPr>
        <p:spPr>
          <a:xfrm>
            <a:off x="291925" y="293225"/>
            <a:ext cx="507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HSV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444325" y="1265725"/>
            <a:ext cx="64866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Цветовой тон, насыщенность, яркость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Позволяет игнорировать и</a:t>
            </a: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з</a:t>
            </a: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менения яркости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Есть отображение в RGB и обратно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854" y="2206622"/>
            <a:ext cx="3406070" cy="27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291925" y="293225"/>
            <a:ext cx="507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Зачем нужны нейросети</a:t>
            </a:r>
            <a:endParaRPr>
              <a:solidFill>
                <a:srgbClr val="552582"/>
              </a:solidFill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099800" y="1251825"/>
            <a:ext cx="5296133" cy="279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00" y="1159150"/>
            <a:ext cx="3688200" cy="350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550" y="1159150"/>
            <a:ext cx="3503824" cy="35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152" y="0"/>
            <a:ext cx="72738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04800" y="304800"/>
            <a:ext cx="635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Спасибо за внимание!</a:t>
            </a:r>
            <a:endParaRPr sz="3000">
              <a:solidFill>
                <a:srgbClr val="55258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91925" y="2932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Роль в проекте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91925" y="1176513"/>
            <a:ext cx="5965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Камера - важнейший сенсор робота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CV, model, localization, strategy, motion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233675" y="1214300"/>
            <a:ext cx="5135025" cy="26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788" y="2392475"/>
            <a:ext cx="2793767" cy="227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291925" y="2932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Задачи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75625" y="1247825"/>
            <a:ext cx="5106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Вход - изображение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Выход для детекции - координаты объектов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Трекинг, сегментация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925" y="1363075"/>
            <a:ext cx="4168551" cy="30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91925" y="293225"/>
            <a:ext cx="7506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Процесс обработки изображения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91925" y="1391725"/>
            <a:ext cx="41193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Ветви обработки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Последовательности фильтров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Конфигурационные файл</a:t>
            </a: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ы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4572000" y="1929502"/>
            <a:ext cx="165900" cy="1400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 rot="-837497">
            <a:off x="4867837" y="1877427"/>
            <a:ext cx="909146" cy="19767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5907037" y="1108475"/>
            <a:ext cx="165900" cy="1400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6203090" y="1674530"/>
            <a:ext cx="455400" cy="19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6754840" y="1108475"/>
            <a:ext cx="165900" cy="1400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7016973" y="1674530"/>
            <a:ext cx="455400" cy="19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7568723" y="1108475"/>
            <a:ext cx="165900" cy="1400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 rot="896689">
            <a:off x="4869638" y="3086756"/>
            <a:ext cx="908531" cy="1972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5907037" y="2634932"/>
            <a:ext cx="165900" cy="1400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6203090" y="3200987"/>
            <a:ext cx="455400" cy="19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6754840" y="2634932"/>
            <a:ext cx="165900" cy="1400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7016973" y="3200987"/>
            <a:ext cx="455400" cy="19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7568723" y="2634932"/>
            <a:ext cx="165900" cy="1400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7898746" y="3200987"/>
            <a:ext cx="455400" cy="19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8450496" y="2634932"/>
            <a:ext cx="165900" cy="14001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291925" y="293225"/>
            <a:ext cx="650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Простейший пайплайн детекции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69425" y="1352450"/>
            <a:ext cx="755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Получение маски объекта (inRange/threshold)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Обработка маски морфологическими операторами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Получение bbox объекта (анализ связных компонент)</a:t>
            </a:r>
            <a:endParaRPr sz="21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0" y="2916800"/>
            <a:ext cx="1863725" cy="13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375" y="2916801"/>
            <a:ext cx="2089181" cy="13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750" y="2916799"/>
            <a:ext cx="2089174" cy="1391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125" y="2914950"/>
            <a:ext cx="1931404" cy="13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291925" y="293225"/>
            <a:ext cx="507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Цветовые пространства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291925" y="1442775"/>
            <a:ext cx="5935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RGB, HSV, YCrCb, RG-chromaticity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Разные параметризации одного и того же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Выбор пространства диктуется задачей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770574" y="760187"/>
            <a:ext cx="5123727" cy="362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91925" y="293225"/>
            <a:ext cx="507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RGB</a:t>
            </a:r>
            <a:endParaRPr>
              <a:solidFill>
                <a:srgbClr val="552582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625" y="1343975"/>
            <a:ext cx="3121050" cy="23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925" y="1343975"/>
            <a:ext cx="2549965" cy="23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291925" y="293225"/>
            <a:ext cx="507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Получение маски</a:t>
            </a:r>
            <a:endParaRPr>
              <a:solidFill>
                <a:srgbClr val="552582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01" y="1263526"/>
            <a:ext cx="4500225" cy="31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825" y="2891608"/>
            <a:ext cx="2217949" cy="16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825" y="848475"/>
            <a:ext cx="2217950" cy="166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291925" y="293225"/>
            <a:ext cx="639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Морфологическая обработка</a:t>
            </a:r>
            <a:endParaRPr>
              <a:solidFill>
                <a:srgbClr val="552582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6680" l="0" r="0" t="-6680"/>
          <a:stretch/>
        </p:blipFill>
        <p:spPr>
          <a:xfrm>
            <a:off x="1433788" y="2741800"/>
            <a:ext cx="4472775" cy="11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347125" y="1040975"/>
            <a:ext cx="84579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М</a:t>
            </a: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орфологическая эрозия - “растворение”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Эрозия - выбор минимума по окрестности, задаваемой ядром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Закрытие = наращивание + эрозия, открытие - наоборот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3397825" y="4243400"/>
            <a:ext cx="1048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Эрозия</a:t>
            </a:r>
            <a:endParaRPr sz="12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3166210" y="4097775"/>
            <a:ext cx="1048800" cy="2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